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Georgia" panose="02040502050405020303" pitchFamily="18" charset="0"/>
      <p:regular r:id="rId11"/>
      <p:bold r:id="rId12"/>
      <p:italic r:id="rId13"/>
      <p:boldItalic r:id="rId14"/>
    </p:embeddedFont>
    <p:embeddedFont>
      <p:font typeface="Georgia Bold" panose="020B0604020202020204" charset="0"/>
      <p:regular r:id="rId15"/>
    </p:embeddedFont>
    <p:embeddedFont>
      <p:font typeface="Georgia Italics" panose="020B0604020202020204" charset="0"/>
      <p:regular r:id="rId16"/>
    </p:embeddedFont>
    <p:embeddedFont>
      <p:font typeface="Montserrat" panose="000005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29072" y="3763622"/>
            <a:ext cx="4029856" cy="201493"/>
            <a:chOff x="0" y="0"/>
            <a:chExt cx="2032000" cy="101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32000" cy="101600"/>
            </a:xfrm>
            <a:custGeom>
              <a:avLst/>
              <a:gdLst/>
              <a:ahLst/>
              <a:cxnLst/>
              <a:rect l="l" t="t" r="r" b="b"/>
              <a:pathLst>
                <a:path w="2032000" h="101600">
                  <a:moveTo>
                    <a:pt x="0" y="0"/>
                  </a:moveTo>
                  <a:lnTo>
                    <a:pt x="2032000" y="0"/>
                  </a:lnTo>
                  <a:lnTo>
                    <a:pt x="20320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BD5E1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 flipH="1">
            <a:off x="11920928" y="0"/>
            <a:ext cx="7682569" cy="10287000"/>
          </a:xfrm>
          <a:custGeom>
            <a:avLst/>
            <a:gdLst/>
            <a:ahLst/>
            <a:cxnLst/>
            <a:rect l="l" t="t" r="r" b="b"/>
            <a:pathLst>
              <a:path w="7682569" h="10287000">
                <a:moveTo>
                  <a:pt x="7682568" y="0"/>
                </a:moveTo>
                <a:lnTo>
                  <a:pt x="0" y="0"/>
                </a:lnTo>
                <a:lnTo>
                  <a:pt x="0" y="10287000"/>
                </a:lnTo>
                <a:lnTo>
                  <a:pt x="7682568" y="10287000"/>
                </a:lnTo>
                <a:lnTo>
                  <a:pt x="7682568" y="0"/>
                </a:lnTo>
                <a:close/>
              </a:path>
            </a:pathLst>
          </a:custGeom>
          <a:blipFill>
            <a:blip r:embed="rId3"/>
            <a:stretch>
              <a:fillRect l="-27029" t="-3147" b="-314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2435" y="9114871"/>
            <a:ext cx="2033529" cy="904079"/>
          </a:xfrm>
          <a:custGeom>
            <a:avLst/>
            <a:gdLst/>
            <a:ahLst/>
            <a:cxnLst/>
            <a:rect l="l" t="t" r="r" b="b"/>
            <a:pathLst>
              <a:path w="2033529" h="904079">
                <a:moveTo>
                  <a:pt x="0" y="0"/>
                </a:moveTo>
                <a:lnTo>
                  <a:pt x="2033530" y="0"/>
                </a:lnTo>
                <a:lnTo>
                  <a:pt x="2033530" y="904078"/>
                </a:lnTo>
                <a:lnTo>
                  <a:pt x="0" y="9040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001" t="-105332" b="-318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852884" y="4071137"/>
            <a:ext cx="105822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gradFill>
                  <a:gsLst>
                    <a:gs pos="0">
                      <a:srgbClr val="7B2D9F">
                        <a:alpha val="100000"/>
                      </a:srgbClr>
                    </a:gs>
                    <a:gs pos="100000">
                      <a:srgbClr val="FDD82E">
                        <a:alpha val="100000"/>
                      </a:srgbClr>
                    </a:gs>
                  </a:gsLst>
                  <a:lin ang="5400000"/>
                </a:gradFill>
                <a:latin typeface="Georgia"/>
                <a:ea typeface="Georgia"/>
                <a:cs typeface="Georgia"/>
                <a:sym typeface="Georgia"/>
              </a:rPr>
              <a:t>Ecosistema Web &amp; Gestión de Contenidos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38367" y="9029613"/>
            <a:ext cx="4790705" cy="102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1943">
                <a:gradFill>
                  <a:gsLst>
                    <a:gs pos="0">
                      <a:srgbClr val="858489">
                        <a:alpha val="100000"/>
                      </a:srgbClr>
                    </a:gs>
                    <a:gs pos="25000">
                      <a:srgbClr val="E7E4EF">
                        <a:alpha val="100000"/>
                      </a:srgbClr>
                    </a:gs>
                    <a:gs pos="50000">
                      <a:srgbClr val="858489">
                        <a:alpha val="100000"/>
                      </a:srgbClr>
                    </a:gs>
                    <a:gs pos="75000">
                      <a:srgbClr val="B9B9B9">
                        <a:alpha val="100000"/>
                      </a:srgbClr>
                    </a:gs>
                    <a:gs pos="100000">
                      <a:srgbClr val="858489">
                        <a:alpha val="100000"/>
                      </a:srgbClr>
                    </a:gs>
                  </a:gsLst>
                  <a:lin ang="5400000"/>
                </a:gradFill>
                <a:latin typeface="Georgia"/>
                <a:ea typeface="Georgia"/>
                <a:cs typeface="Georgia"/>
                <a:sym typeface="Georgia"/>
              </a:rPr>
              <a:t>Realizado por: Manuel Murguía</a:t>
            </a:r>
          </a:p>
          <a:p>
            <a:pPr algn="l">
              <a:lnSpc>
                <a:spcPts val="2720"/>
              </a:lnSpc>
            </a:pPr>
            <a:r>
              <a:rPr lang="en-US" sz="1943">
                <a:gradFill>
                  <a:gsLst>
                    <a:gs pos="0">
                      <a:srgbClr val="858489">
                        <a:alpha val="100000"/>
                      </a:srgbClr>
                    </a:gs>
                    <a:gs pos="25000">
                      <a:srgbClr val="E7E4EF">
                        <a:alpha val="100000"/>
                      </a:srgbClr>
                    </a:gs>
                    <a:gs pos="50000">
                      <a:srgbClr val="858489">
                        <a:alpha val="100000"/>
                      </a:srgbClr>
                    </a:gs>
                    <a:gs pos="75000">
                      <a:srgbClr val="B9B9B9">
                        <a:alpha val="100000"/>
                      </a:srgbClr>
                    </a:gs>
                    <a:gs pos="100000">
                      <a:srgbClr val="858489">
                        <a:alpha val="100000"/>
                      </a:srgbClr>
                    </a:gs>
                  </a:gsLst>
                  <a:lin ang="5400000"/>
                </a:gradFill>
                <a:latin typeface="Georgia"/>
                <a:ea typeface="Georgia"/>
                <a:cs typeface="Georgia"/>
                <a:sym typeface="Georgia"/>
              </a:rPr>
              <a:t>Ingeniero de Sistemas</a:t>
            </a:r>
          </a:p>
          <a:p>
            <a:pPr algn="l">
              <a:lnSpc>
                <a:spcPts val="2720"/>
              </a:lnSpc>
            </a:pPr>
            <a:r>
              <a:rPr lang="en-US" sz="1943">
                <a:gradFill>
                  <a:gsLst>
                    <a:gs pos="0">
                      <a:srgbClr val="858489">
                        <a:alpha val="100000"/>
                      </a:srgbClr>
                    </a:gs>
                    <a:gs pos="25000">
                      <a:srgbClr val="E7E4EF">
                        <a:alpha val="100000"/>
                      </a:srgbClr>
                    </a:gs>
                    <a:gs pos="50000">
                      <a:srgbClr val="858489">
                        <a:alpha val="100000"/>
                      </a:srgbClr>
                    </a:gs>
                    <a:gs pos="75000">
                      <a:srgbClr val="B9B9B9">
                        <a:alpha val="100000"/>
                      </a:srgbClr>
                    </a:gs>
                    <a:gs pos="100000">
                      <a:srgbClr val="858489">
                        <a:alpha val="100000"/>
                      </a:srgbClr>
                    </a:gs>
                  </a:gsLst>
                  <a:lin ang="5400000"/>
                </a:gradFill>
                <a:latin typeface="Georgia"/>
                <a:ea typeface="Georgia"/>
                <a:cs typeface="Georgia"/>
                <a:sym typeface="Georgia"/>
              </a:rPr>
              <a:t>Especialidad: Developer y Ciberseguridad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9200" y="1028700"/>
            <a:ext cx="15849600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8400" b="1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Propuesta de Transformación Digital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839640" y="0"/>
            <a:ext cx="8619649" cy="14487525"/>
          </a:xfrm>
          <a:custGeom>
            <a:avLst/>
            <a:gdLst/>
            <a:ahLst/>
            <a:cxnLst/>
            <a:rect l="l" t="t" r="r" b="b"/>
            <a:pathLst>
              <a:path w="8619649" h="14487525">
                <a:moveTo>
                  <a:pt x="8619649" y="0"/>
                </a:moveTo>
                <a:lnTo>
                  <a:pt x="0" y="0"/>
                </a:lnTo>
                <a:lnTo>
                  <a:pt x="0" y="14487525"/>
                </a:lnTo>
                <a:lnTo>
                  <a:pt x="8619649" y="14487525"/>
                </a:lnTo>
                <a:lnTo>
                  <a:pt x="8619649" y="0"/>
                </a:lnTo>
                <a:close/>
              </a:path>
            </a:pathLst>
          </a:custGeom>
          <a:blipFill>
            <a:blip r:embed="rId3"/>
            <a:stretch>
              <a:fillRect l="-20416" r="-2041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19175"/>
            <a:ext cx="7215664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216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La Realidad Digital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28800" y="3150870"/>
            <a:ext cx="15240000" cy="199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510" lvl="1" indent="-325755" algn="l">
              <a:lnSpc>
                <a:spcPts val="5400"/>
              </a:lnSpc>
              <a:buFont typeface="Arial"/>
              <a:buChar char="•"/>
            </a:pPr>
            <a:r>
              <a:rPr lang="en-US" sz="2700" spc="5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85% de clientes legales investigan online antes de contratar</a:t>
            </a:r>
          </a:p>
          <a:p>
            <a:pPr marL="651510" lvl="1" indent="-325755" algn="l">
              <a:lnSpc>
                <a:spcPts val="5400"/>
              </a:lnSpc>
              <a:buFont typeface="Arial"/>
              <a:buChar char="•"/>
            </a:pPr>
            <a:r>
              <a:rPr lang="en-US" sz="2700" spc="5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credibilidad se valida en segundos: diseño = confianza</a:t>
            </a:r>
          </a:p>
          <a:p>
            <a:pPr marL="651510" lvl="1" indent="-325755" algn="l">
              <a:lnSpc>
                <a:spcPts val="5400"/>
              </a:lnSpc>
              <a:buFont typeface="Arial"/>
              <a:buChar char="•"/>
            </a:pPr>
            <a:r>
              <a:rPr lang="en-US" sz="2700" spc="5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Necesidad de centralizar la autoridad de la firma en un activo propio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839640" y="0"/>
            <a:ext cx="8619649" cy="14487525"/>
          </a:xfrm>
          <a:custGeom>
            <a:avLst/>
            <a:gdLst/>
            <a:ahLst/>
            <a:cxnLst/>
            <a:rect l="l" t="t" r="r" b="b"/>
            <a:pathLst>
              <a:path w="8619649" h="14487525">
                <a:moveTo>
                  <a:pt x="8619649" y="0"/>
                </a:moveTo>
                <a:lnTo>
                  <a:pt x="0" y="0"/>
                </a:lnTo>
                <a:lnTo>
                  <a:pt x="0" y="14487525"/>
                </a:lnTo>
                <a:lnTo>
                  <a:pt x="8619649" y="14487525"/>
                </a:lnTo>
                <a:lnTo>
                  <a:pt x="8619649" y="0"/>
                </a:lnTo>
                <a:close/>
              </a:path>
            </a:pathLst>
          </a:custGeom>
          <a:blipFill>
            <a:blip r:embed="rId3"/>
            <a:stretch>
              <a:fillRect l="-20416" r="-2041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19175"/>
            <a:ext cx="981094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216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Diagnostico (Problemática)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2687479"/>
            <a:ext cx="15240000" cy="473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2700" spc="5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Brecha de Credibilidad: Actualmente, existe una desconexión entre la excelencia real de la firma y su percepción digital.</a:t>
            </a:r>
          </a:p>
          <a:p>
            <a:pPr marL="582930" lvl="1" indent="-291465" algn="l">
              <a:lnSpc>
                <a:spcPts val="5400"/>
              </a:lnSpc>
              <a:buFont typeface="Arial"/>
              <a:buChar char="•"/>
            </a:pPr>
            <a:r>
              <a:rPr lang="en-US" sz="2700" spc="5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 Riesgo: Un cliente potencial de alto perfil (empresario, funcionario)</a:t>
            </a:r>
          </a:p>
          <a:p>
            <a:pPr marL="582930" lvl="1" indent="-291465" algn="l">
              <a:lnSpc>
                <a:spcPts val="5400"/>
              </a:lnSpc>
              <a:buFont typeface="Arial"/>
              <a:buChar char="•"/>
            </a:pPr>
            <a:r>
              <a:rPr lang="en-US" sz="2700" spc="5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Oportunidad Perdida: Casos de éxito y trayectorias brillantes que quedan en el olvido por no estar documentados y accesibles públicamente.</a:t>
            </a:r>
          </a:p>
          <a:p>
            <a:pPr marL="582930" lvl="1" indent="-291465" algn="l">
              <a:lnSpc>
                <a:spcPts val="5400"/>
              </a:lnSpc>
              <a:buFont typeface="Arial"/>
              <a:buChar char="•"/>
            </a:pPr>
            <a:r>
              <a:rPr lang="en-US" sz="2700" spc="5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Competencia: Otras firmas ya están digitalizándose. </a:t>
            </a:r>
          </a:p>
          <a:p>
            <a:pPr algn="l">
              <a:lnSpc>
                <a:spcPts val="5400"/>
              </a:lnSpc>
            </a:pPr>
            <a:endParaRPr lang="en-US" sz="2700" spc="54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>
            <a:off x="1981646" y="4623019"/>
            <a:ext cx="9719907" cy="16790194"/>
          </a:xfrm>
          <a:custGeom>
            <a:avLst/>
            <a:gdLst/>
            <a:ahLst/>
            <a:cxnLst/>
            <a:rect l="l" t="t" r="r" b="b"/>
            <a:pathLst>
              <a:path w="9719907" h="16790194">
                <a:moveTo>
                  <a:pt x="9719906" y="0"/>
                </a:moveTo>
                <a:lnTo>
                  <a:pt x="0" y="0"/>
                </a:lnTo>
                <a:lnTo>
                  <a:pt x="0" y="16790194"/>
                </a:lnTo>
                <a:lnTo>
                  <a:pt x="9719906" y="16790194"/>
                </a:lnTo>
                <a:lnTo>
                  <a:pt x="9719906" y="0"/>
                </a:lnTo>
                <a:close/>
              </a:path>
            </a:pathLst>
          </a:custGeom>
          <a:blipFill>
            <a:blip r:embed="rId3"/>
            <a:stretch>
              <a:fillRect l="-16711" r="-2803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94661" y="3371174"/>
            <a:ext cx="1162214" cy="1383588"/>
          </a:xfrm>
          <a:custGeom>
            <a:avLst/>
            <a:gdLst/>
            <a:ahLst/>
            <a:cxnLst/>
            <a:rect l="l" t="t" r="r" b="b"/>
            <a:pathLst>
              <a:path w="1162214" h="1383588">
                <a:moveTo>
                  <a:pt x="0" y="0"/>
                </a:moveTo>
                <a:lnTo>
                  <a:pt x="1162214" y="0"/>
                </a:lnTo>
                <a:lnTo>
                  <a:pt x="1162214" y="1383588"/>
                </a:lnTo>
                <a:lnTo>
                  <a:pt x="0" y="1383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26885" y="3371174"/>
            <a:ext cx="1104897" cy="1383588"/>
          </a:xfrm>
          <a:custGeom>
            <a:avLst/>
            <a:gdLst/>
            <a:ahLst/>
            <a:cxnLst/>
            <a:rect l="l" t="t" r="r" b="b"/>
            <a:pathLst>
              <a:path w="1104897" h="1383588">
                <a:moveTo>
                  <a:pt x="0" y="0"/>
                </a:moveTo>
                <a:lnTo>
                  <a:pt x="1104897" y="0"/>
                </a:lnTo>
                <a:lnTo>
                  <a:pt x="1104897" y="1383588"/>
                </a:lnTo>
                <a:lnTo>
                  <a:pt x="0" y="1383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149805" y="3371174"/>
            <a:ext cx="1383588" cy="1383588"/>
          </a:xfrm>
          <a:custGeom>
            <a:avLst/>
            <a:gdLst/>
            <a:ahLst/>
            <a:cxnLst/>
            <a:rect l="l" t="t" r="r" b="b"/>
            <a:pathLst>
              <a:path w="1383588" h="1383588">
                <a:moveTo>
                  <a:pt x="0" y="0"/>
                </a:moveTo>
                <a:lnTo>
                  <a:pt x="1383588" y="0"/>
                </a:lnTo>
                <a:lnTo>
                  <a:pt x="1383588" y="1383588"/>
                </a:lnTo>
                <a:lnTo>
                  <a:pt x="0" y="13835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222607" y="3371174"/>
            <a:ext cx="1428220" cy="1383588"/>
          </a:xfrm>
          <a:custGeom>
            <a:avLst/>
            <a:gdLst/>
            <a:ahLst/>
            <a:cxnLst/>
            <a:rect l="l" t="t" r="r" b="b"/>
            <a:pathLst>
              <a:path w="1428220" h="1383588">
                <a:moveTo>
                  <a:pt x="0" y="0"/>
                </a:moveTo>
                <a:lnTo>
                  <a:pt x="1428220" y="0"/>
                </a:lnTo>
                <a:lnTo>
                  <a:pt x="1428220" y="1383588"/>
                </a:lnTo>
                <a:lnTo>
                  <a:pt x="0" y="1383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019175"/>
            <a:ext cx="7812422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-216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Propuesta (Solución)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38588" y="2194222"/>
            <a:ext cx="10410825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2700" spc="5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"Tecnología de Vanguardia para una Firma de Abogados"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3997" y="4935737"/>
            <a:ext cx="3823543" cy="47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Exclusividad Tecnológica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12179" y="4935737"/>
            <a:ext cx="3738860" cy="47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Autonomía Total (CMS):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07872" y="4935737"/>
            <a:ext cx="2837557" cy="47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Diseño Psicológico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55394" y="4935737"/>
            <a:ext cx="3685729" cy="47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Funcionalidad Premium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5038" y="5770027"/>
            <a:ext cx="3261461" cy="199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60"/>
              </a:lnSpc>
              <a:spcBef>
                <a:spcPct val="0"/>
              </a:spcBef>
            </a:pPr>
            <a:r>
              <a:rPr lang="en-US" sz="1900" i="1">
                <a:solidFill>
                  <a:srgbClr val="FFFFFF"/>
                </a:solidFill>
                <a:latin typeface="Georgia Italics"/>
                <a:ea typeface="Georgia Italics"/>
                <a:cs typeface="Georgia Italics"/>
                <a:sym typeface="Georgia Italics"/>
              </a:rPr>
              <a:t>Next.js 14 y Sanity CMS, la misma tecnología que usan empresas como Nike, Netflix o Vercel. Esto garantiza velocidad extrema, seguridad bancaria y escalabilidad.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81852" y="5770027"/>
            <a:ext cx="2632811" cy="199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60"/>
              </a:lnSpc>
              <a:spcBef>
                <a:spcPct val="0"/>
              </a:spcBef>
            </a:pPr>
            <a:r>
              <a:rPr lang="en-US" sz="1900" i="1">
                <a:solidFill>
                  <a:srgbClr val="FFFFFF"/>
                </a:solidFill>
                <a:latin typeface="Georgia Italics"/>
                <a:ea typeface="Georgia Italics"/>
                <a:cs typeface="Georgia Italics"/>
                <a:sym typeface="Georgia Italics"/>
              </a:rPr>
              <a:t>Sistema de modales inmersivos para lectura de noticias y perfiles, manteniendo al usuario siempre dentro del ecosistema de la marca.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48653" y="5770027"/>
            <a:ext cx="2461361" cy="199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60"/>
              </a:lnSpc>
              <a:spcBef>
                <a:spcPct val="0"/>
              </a:spcBef>
            </a:pPr>
            <a:r>
              <a:rPr lang="en-US" sz="1900" i="1">
                <a:solidFill>
                  <a:srgbClr val="FFFFFF"/>
                </a:solidFill>
                <a:latin typeface="Georgia Italics"/>
                <a:ea typeface="Georgia Italics"/>
                <a:cs typeface="Georgia Italics"/>
                <a:sym typeface="Georgia Italics"/>
              </a:rPr>
              <a:t>interfaz visual (UI/UX) basada en la psicología del color (Dorado/Negro/Blanco) que evoca lujo, sobriedad y justicia.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05986" y="5770027"/>
            <a:ext cx="3445053" cy="199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60"/>
              </a:lnSpc>
              <a:spcBef>
                <a:spcPct val="0"/>
              </a:spcBef>
            </a:pPr>
            <a:r>
              <a:rPr lang="en-US" sz="1900" i="1">
                <a:solidFill>
                  <a:srgbClr val="FFFFFF"/>
                </a:solidFill>
                <a:latin typeface="Georgia Italics"/>
                <a:ea typeface="Georgia Italics"/>
                <a:cs typeface="Georgia Italics"/>
                <a:sym typeface="Georgia Italics"/>
              </a:rPr>
              <a:t>panel de control diseñado a medida para que la firma gestione sus noticias, casos de éxito y abogados sin depender de un técnico para cada coma.</a:t>
            </a:r>
          </a:p>
          <a:p>
            <a:pPr algn="just">
              <a:lnSpc>
                <a:spcPts val="2660"/>
              </a:lnSpc>
              <a:spcBef>
                <a:spcPct val="0"/>
              </a:spcBef>
            </a:pPr>
            <a:endParaRPr lang="en-US" sz="1900" i="1">
              <a:solidFill>
                <a:srgbClr val="FFFFFF"/>
              </a:solidFill>
              <a:latin typeface="Georgia Italics"/>
              <a:ea typeface="Georgia Italics"/>
              <a:cs typeface="Georgia Italics"/>
              <a:sym typeface="Georgia Itali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219200" y="609600"/>
            <a:ext cx="12413932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Más que una Web, una Sede Digital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00400" y="2324244"/>
            <a:ext cx="14527806" cy="2011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1510" lvl="1" indent="-325755" algn="l">
              <a:lnSpc>
                <a:spcPts val="5400"/>
              </a:lnSpc>
              <a:buFont typeface="Arial"/>
              <a:buChar char="•"/>
            </a:pPr>
            <a:r>
              <a:rPr lang="en-US" sz="2700" dirty="0" err="1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Diseño</a:t>
            </a:r>
            <a:r>
              <a:rPr lang="en-US" sz="2700" dirty="0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 Premium: </a:t>
            </a:r>
            <a:r>
              <a:rPr lang="en-US" sz="2700" dirty="0" err="1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Estética</a:t>
            </a:r>
            <a:r>
              <a:rPr lang="en-US" sz="2700" dirty="0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700" dirty="0" err="1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sobria</a:t>
            </a:r>
            <a:r>
              <a:rPr lang="en-US" sz="2700" dirty="0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, legal y </a:t>
            </a:r>
            <a:r>
              <a:rPr lang="en-US" sz="2700" dirty="0" err="1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autoritaria</a:t>
            </a:r>
            <a:endParaRPr lang="en-US" sz="2700" dirty="0">
              <a:solidFill>
                <a:srgbClr val="E2E8F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51510" lvl="1" indent="-325755" algn="l">
              <a:lnSpc>
                <a:spcPts val="5400"/>
              </a:lnSpc>
              <a:buFont typeface="Arial"/>
              <a:buChar char="•"/>
            </a:pPr>
            <a:r>
              <a:rPr lang="en-US" sz="2700" dirty="0" err="1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Velocidad</a:t>
            </a:r>
            <a:r>
              <a:rPr lang="en-US" sz="2700" dirty="0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 Extrema: </a:t>
            </a:r>
            <a:r>
              <a:rPr lang="en-US" sz="2700" dirty="0" err="1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Tecnología</a:t>
            </a:r>
            <a:r>
              <a:rPr lang="en-US" sz="2700" dirty="0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 Next.js (Carga &lt; 1s)</a:t>
            </a:r>
          </a:p>
          <a:p>
            <a:pPr marL="651510" lvl="1" indent="-325755" algn="l">
              <a:lnSpc>
                <a:spcPts val="5400"/>
              </a:lnSpc>
              <a:buFont typeface="Arial"/>
              <a:buChar char="•"/>
            </a:pPr>
            <a:r>
              <a:rPr lang="en-US" sz="2700" dirty="0" err="1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Autogestión</a:t>
            </a:r>
            <a:r>
              <a:rPr lang="en-US" sz="2700" dirty="0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: Panel de control Sanity CMS </a:t>
            </a:r>
            <a:r>
              <a:rPr lang="en-US" sz="2700" dirty="0" err="1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intuitivo</a:t>
            </a:r>
            <a:endParaRPr lang="en-US" sz="2700" dirty="0">
              <a:solidFill>
                <a:srgbClr val="E2E8F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1600" y="5286627"/>
            <a:ext cx="14138434" cy="2677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1510" lvl="1" indent="-325755" algn="l">
              <a:lnSpc>
                <a:spcPts val="5400"/>
              </a:lnSpc>
              <a:buFont typeface="Arial"/>
              <a:buChar char="•"/>
            </a:pPr>
            <a:r>
              <a:rPr lang="en-US" sz="2700" dirty="0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Directorio de Abogados: </a:t>
            </a:r>
            <a:r>
              <a:rPr lang="en-US" sz="2700" dirty="0" err="1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Perfiles</a:t>
            </a:r>
            <a:r>
              <a:rPr lang="en-US" sz="2700" dirty="0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700" dirty="0" err="1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detallados</a:t>
            </a:r>
            <a:r>
              <a:rPr lang="en-US" sz="2700" dirty="0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 con </a:t>
            </a:r>
            <a:r>
              <a:rPr lang="en-US" sz="2700" dirty="0" err="1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fotos</a:t>
            </a:r>
            <a:r>
              <a:rPr lang="en-US" sz="2700" dirty="0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700" dirty="0" err="1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tipo</a:t>
            </a:r>
            <a:r>
              <a:rPr lang="en-US" sz="2700" dirty="0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700" dirty="0" err="1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pasaporte</a:t>
            </a:r>
            <a:endParaRPr lang="en-US" sz="2700" dirty="0">
              <a:solidFill>
                <a:srgbClr val="E2E8F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51510" lvl="1" indent="-325755" algn="l">
              <a:lnSpc>
                <a:spcPts val="5400"/>
              </a:lnSpc>
              <a:buFont typeface="Arial"/>
              <a:buChar char="•"/>
            </a:pPr>
            <a:r>
              <a:rPr lang="en-US" sz="2700" dirty="0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Gestor de Casos de </a:t>
            </a:r>
            <a:r>
              <a:rPr lang="en-US" sz="2700" dirty="0" err="1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Éxito</a:t>
            </a:r>
            <a:r>
              <a:rPr lang="en-US" sz="2700" dirty="0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en-US" sz="2700" dirty="0" err="1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Validación</a:t>
            </a:r>
            <a:r>
              <a:rPr lang="en-US" sz="2700" dirty="0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 social de </a:t>
            </a:r>
            <a:r>
              <a:rPr lang="en-US" sz="2700" dirty="0" err="1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resultados</a:t>
            </a:r>
            <a:endParaRPr lang="en-US" sz="2700" dirty="0">
              <a:solidFill>
                <a:srgbClr val="E2E8F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51510" lvl="1" indent="-325755" algn="l">
              <a:lnSpc>
                <a:spcPts val="5400"/>
              </a:lnSpc>
              <a:buFont typeface="Arial"/>
              <a:buChar char="•"/>
            </a:pPr>
            <a:r>
              <a:rPr lang="en-US" sz="2700" dirty="0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Blog </a:t>
            </a:r>
            <a:r>
              <a:rPr lang="en-US" sz="2700" dirty="0" err="1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Jurídico</a:t>
            </a:r>
            <a:r>
              <a:rPr lang="en-US" sz="2700" dirty="0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en-US" sz="2700" dirty="0" err="1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Posicionamiento</a:t>
            </a:r>
            <a:r>
              <a:rPr lang="en-US" sz="2700" dirty="0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700" dirty="0" err="1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como</a:t>
            </a:r>
            <a:r>
              <a:rPr lang="en-US" sz="2700" dirty="0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700" dirty="0" err="1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líderes</a:t>
            </a:r>
            <a:r>
              <a:rPr lang="en-US" sz="2700" dirty="0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 de </a:t>
            </a:r>
            <a:r>
              <a:rPr lang="en-US" sz="2700" dirty="0" err="1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opinión</a:t>
            </a:r>
            <a:endParaRPr lang="en-US" sz="2700" dirty="0">
              <a:solidFill>
                <a:srgbClr val="E2E8F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51510" lvl="1" indent="-325755" algn="l">
              <a:lnSpc>
                <a:spcPts val="5400"/>
              </a:lnSpc>
              <a:buFont typeface="Arial"/>
              <a:buChar char="•"/>
            </a:pPr>
            <a:r>
              <a:rPr lang="en-US" sz="2700" dirty="0" err="1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Modales</a:t>
            </a:r>
            <a:r>
              <a:rPr lang="en-US" sz="2700" dirty="0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700" dirty="0" err="1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Inmersivos</a:t>
            </a:r>
            <a:r>
              <a:rPr lang="en-US" sz="2700" dirty="0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en-US" sz="2700" dirty="0" err="1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Experiencia</a:t>
            </a:r>
            <a:r>
              <a:rPr lang="en-US" sz="2700" dirty="0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700" dirty="0" err="1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fluida</a:t>
            </a:r>
            <a:r>
              <a:rPr lang="en-US" sz="2700" dirty="0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 sin </a:t>
            </a:r>
            <a:r>
              <a:rPr lang="en-US" sz="2700" dirty="0" err="1">
                <a:solidFill>
                  <a:srgbClr val="E2E8F0"/>
                </a:solidFill>
                <a:latin typeface="Georgia"/>
                <a:ea typeface="Georgia"/>
                <a:cs typeface="Georgia"/>
                <a:sym typeface="Georgia"/>
              </a:rPr>
              <a:t>recargas</a:t>
            </a:r>
            <a:endParaRPr lang="en-US" sz="2700" dirty="0">
              <a:solidFill>
                <a:srgbClr val="E2E8F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16166592" cy="832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b="1">
                <a:solidFill>
                  <a:srgbClr val="CBD5E1"/>
                </a:solidFill>
                <a:latin typeface="Georgia Bold"/>
                <a:ea typeface="Georgia Bold"/>
                <a:cs typeface="Georgia Bold"/>
                <a:sym typeface="Georgia Bold"/>
              </a:rPr>
              <a:t>Planes de Implementación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69092" y="2346283"/>
            <a:ext cx="452258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PLAN ESENCIAL (Landing Page)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65848" y="2346283"/>
            <a:ext cx="5843468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PLAN PROFESIONAL  (RECOMENDADO)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68822" y="2311844"/>
            <a:ext cx="5332875" cy="45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6"/>
              </a:lnSpc>
              <a:spcBef>
                <a:spcPct val="0"/>
              </a:spcBef>
            </a:pPr>
            <a:r>
              <a:rPr lang="en-US" sz="2575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PLAN CORPORATIVO (Full Agency)</a:t>
            </a:r>
          </a:p>
        </p:txBody>
      </p:sp>
      <p:grpSp>
        <p:nvGrpSpPr>
          <p:cNvPr id="6" name="Group 6"/>
          <p:cNvGrpSpPr/>
          <p:nvPr/>
        </p:nvGrpSpPr>
        <p:grpSpPr>
          <a:xfrm rot="-5400000">
            <a:off x="3037174" y="5916407"/>
            <a:ext cx="5179371" cy="258969"/>
            <a:chOff x="0" y="0"/>
            <a:chExt cx="2032000" cy="101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2000" cy="101600"/>
            </a:xfrm>
            <a:custGeom>
              <a:avLst/>
              <a:gdLst/>
              <a:ahLst/>
              <a:cxnLst/>
              <a:rect l="l" t="t" r="r" b="b"/>
              <a:pathLst>
                <a:path w="2032000" h="101600">
                  <a:moveTo>
                    <a:pt x="0" y="0"/>
                  </a:moveTo>
                  <a:lnTo>
                    <a:pt x="2032000" y="0"/>
                  </a:lnTo>
                  <a:lnTo>
                    <a:pt x="20320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BD5E1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 rot="-5400000">
            <a:off x="9306266" y="5916407"/>
            <a:ext cx="5179371" cy="258969"/>
            <a:chOff x="0" y="0"/>
            <a:chExt cx="2032000" cy="10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32000" cy="101600"/>
            </a:xfrm>
            <a:custGeom>
              <a:avLst/>
              <a:gdLst/>
              <a:ahLst/>
              <a:cxnLst/>
              <a:rect l="l" t="t" r="r" b="b"/>
              <a:pathLst>
                <a:path w="2032000" h="101600">
                  <a:moveTo>
                    <a:pt x="0" y="0"/>
                  </a:moveTo>
                  <a:lnTo>
                    <a:pt x="2032000" y="0"/>
                  </a:lnTo>
                  <a:lnTo>
                    <a:pt x="20320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BD5E1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318004" y="2949878"/>
            <a:ext cx="5179371" cy="258969"/>
            <a:chOff x="0" y="0"/>
            <a:chExt cx="2032000" cy="101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32000" cy="101600"/>
            </a:xfrm>
            <a:custGeom>
              <a:avLst/>
              <a:gdLst/>
              <a:ahLst/>
              <a:cxnLst/>
              <a:rect l="l" t="t" r="r" b="b"/>
              <a:pathLst>
                <a:path w="2032000" h="101600">
                  <a:moveTo>
                    <a:pt x="0" y="0"/>
                  </a:moveTo>
                  <a:lnTo>
                    <a:pt x="2032000" y="0"/>
                  </a:lnTo>
                  <a:lnTo>
                    <a:pt x="20320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BD5E1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 rot="-10800000">
            <a:off x="6197897" y="2949878"/>
            <a:ext cx="5179371" cy="258969"/>
            <a:chOff x="0" y="0"/>
            <a:chExt cx="2032000" cy="101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32000" cy="101600"/>
            </a:xfrm>
            <a:custGeom>
              <a:avLst/>
              <a:gdLst/>
              <a:ahLst/>
              <a:cxnLst/>
              <a:rect l="l" t="t" r="r" b="b"/>
              <a:pathLst>
                <a:path w="2032000" h="101600">
                  <a:moveTo>
                    <a:pt x="0" y="0"/>
                  </a:moveTo>
                  <a:lnTo>
                    <a:pt x="2032000" y="0"/>
                  </a:lnTo>
                  <a:lnTo>
                    <a:pt x="20320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BD5E1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 rot="-10800000">
            <a:off x="12368822" y="2949878"/>
            <a:ext cx="5179371" cy="258969"/>
            <a:chOff x="0" y="0"/>
            <a:chExt cx="2032000" cy="101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32000" cy="101600"/>
            </a:xfrm>
            <a:custGeom>
              <a:avLst/>
              <a:gdLst/>
              <a:ahLst/>
              <a:cxnLst/>
              <a:rect l="l" t="t" r="r" b="b"/>
              <a:pathLst>
                <a:path w="2032000" h="101600">
                  <a:moveTo>
                    <a:pt x="0" y="0"/>
                  </a:moveTo>
                  <a:lnTo>
                    <a:pt x="2032000" y="0"/>
                  </a:lnTo>
                  <a:lnTo>
                    <a:pt x="20320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BD5E1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249123" y="3408581"/>
            <a:ext cx="5162526" cy="398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Para firmas que solo buscan presencia básica.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endParaRPr lang="en-US" sz="2299">
              <a:solidFill>
                <a:srgbClr val="CBD5E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Sitio One-Page (Secciones en una sola página).</a:t>
            </a:r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Diseño responsive básico.</a:t>
            </a:r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Formulario de contacto.</a:t>
            </a:r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Hosting básico.</a:t>
            </a:r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65EB"/>
                </a:solidFill>
                <a:latin typeface="Georgia"/>
                <a:ea typeface="Georgia"/>
                <a:cs typeface="Georgia"/>
                <a:sym typeface="Georgia"/>
              </a:rPr>
              <a:t>Inversión: $700 - $1,000 USD</a:t>
            </a:r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65EB"/>
                </a:solidFill>
                <a:latin typeface="Georgia"/>
                <a:ea typeface="Georgia"/>
                <a:cs typeface="Georgia"/>
                <a:sym typeface="Georgia"/>
              </a:rPr>
              <a:t>Entrega: 10 días.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56343" y="3361246"/>
            <a:ext cx="6010124" cy="589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  <a:spcBef>
                <a:spcPct val="0"/>
              </a:spcBef>
            </a:pPr>
            <a:r>
              <a:rPr lang="en-US" sz="2057" dirty="0" err="1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Infraestructura</a:t>
            </a:r>
            <a:r>
              <a:rPr lang="en-US" sz="2057" dirty="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 completa para </a:t>
            </a:r>
            <a:r>
              <a:rPr lang="en-US" sz="2057" dirty="0" err="1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firmas</a:t>
            </a:r>
            <a:r>
              <a:rPr lang="en-US" sz="2057" dirty="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057" dirty="0" err="1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en</a:t>
            </a:r>
            <a:r>
              <a:rPr lang="en-US" sz="2057" dirty="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057" dirty="0" err="1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crecimiento</a:t>
            </a:r>
            <a:r>
              <a:rPr lang="en-US" sz="2057" dirty="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444222" lvl="1" indent="-222111" algn="l">
              <a:lnSpc>
                <a:spcPts val="2880"/>
              </a:lnSpc>
              <a:buFont typeface="Arial"/>
              <a:buChar char="•"/>
            </a:pPr>
            <a:r>
              <a:rPr lang="en-US" sz="2057" dirty="0" err="1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Arquitectura</a:t>
            </a:r>
            <a:r>
              <a:rPr lang="en-US" sz="2057" dirty="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 Multi-</a:t>
            </a:r>
            <a:r>
              <a:rPr lang="en-US" sz="2057" dirty="0" err="1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página</a:t>
            </a:r>
            <a:r>
              <a:rPr lang="en-US" sz="2057" dirty="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en-US" sz="2057" dirty="0" err="1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Inicio</a:t>
            </a:r>
            <a:r>
              <a:rPr lang="en-US" sz="2057" dirty="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, Equipo, </a:t>
            </a:r>
            <a:r>
              <a:rPr lang="en-US" sz="2057" dirty="0" err="1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Especialidades</a:t>
            </a:r>
            <a:r>
              <a:rPr lang="en-US" sz="2057" dirty="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, Blog, Contacto.</a:t>
            </a:r>
          </a:p>
          <a:p>
            <a:pPr marL="444222" lvl="1" indent="-222111" algn="l">
              <a:lnSpc>
                <a:spcPts val="2880"/>
              </a:lnSpc>
              <a:buFont typeface="Arial"/>
              <a:buChar char="•"/>
            </a:pPr>
            <a:r>
              <a:rPr lang="en-US" sz="2057" dirty="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CMS </a:t>
            </a:r>
            <a:r>
              <a:rPr lang="en-US" sz="2057" dirty="0" err="1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Autoadministrable</a:t>
            </a:r>
            <a:r>
              <a:rPr lang="en-US" sz="2057" dirty="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 (Sanity): </a:t>
            </a:r>
            <a:r>
              <a:rPr lang="en-US" sz="2057" dirty="0" err="1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Gestión</a:t>
            </a:r>
            <a:r>
              <a:rPr lang="en-US" sz="2057" dirty="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 de Blog, Abogados y Casos.</a:t>
            </a:r>
          </a:p>
          <a:p>
            <a:pPr marL="444222" lvl="1" indent="-222111" algn="l">
              <a:lnSpc>
                <a:spcPts val="2880"/>
              </a:lnSpc>
              <a:buFont typeface="Arial"/>
              <a:buChar char="•"/>
            </a:pPr>
            <a:r>
              <a:rPr lang="en-US" sz="2057" dirty="0" err="1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Tecnología</a:t>
            </a:r>
            <a:r>
              <a:rPr lang="en-US" sz="2057" dirty="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 Next.js: Carga </a:t>
            </a:r>
            <a:r>
              <a:rPr lang="en-US" sz="2057" dirty="0" err="1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instantánea</a:t>
            </a:r>
            <a:r>
              <a:rPr lang="en-US" sz="2057" dirty="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 y SEO </a:t>
            </a:r>
            <a:r>
              <a:rPr lang="en-US" sz="2057" dirty="0" err="1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avanzado</a:t>
            </a:r>
            <a:r>
              <a:rPr lang="en-US" sz="2057" dirty="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444222" lvl="1" indent="-222111" algn="l">
              <a:lnSpc>
                <a:spcPts val="2880"/>
              </a:lnSpc>
              <a:buFont typeface="Arial"/>
              <a:buChar char="•"/>
            </a:pPr>
            <a:r>
              <a:rPr lang="en-US" sz="2057" dirty="0" err="1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Módulos</a:t>
            </a:r>
            <a:r>
              <a:rPr lang="en-US" sz="2057" dirty="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 Premium: </a:t>
            </a:r>
            <a:r>
              <a:rPr lang="en-US" sz="2057" dirty="0" err="1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Modales</a:t>
            </a:r>
            <a:r>
              <a:rPr lang="en-US" sz="2057" dirty="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057" dirty="0" err="1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interactivos</a:t>
            </a:r>
            <a:r>
              <a:rPr lang="en-US" sz="2057" dirty="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, Galería de Casos de </a:t>
            </a:r>
            <a:r>
              <a:rPr lang="en-US" sz="2057" dirty="0" err="1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Éxito</a:t>
            </a:r>
            <a:r>
              <a:rPr lang="en-US" sz="2057" dirty="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444222" lvl="1" indent="-222111" algn="l">
              <a:lnSpc>
                <a:spcPts val="2880"/>
              </a:lnSpc>
              <a:buFont typeface="Arial"/>
              <a:buChar char="•"/>
            </a:pPr>
            <a:r>
              <a:rPr lang="en-US" sz="2057" dirty="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Legal Tech: Página de </a:t>
            </a:r>
            <a:r>
              <a:rPr lang="en-US" sz="2057" dirty="0" err="1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Privacidad</a:t>
            </a:r>
            <a:r>
              <a:rPr lang="en-US" sz="2057" dirty="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 y Aviso Legal </a:t>
            </a:r>
            <a:r>
              <a:rPr lang="en-US" sz="2057" dirty="0" err="1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integrados</a:t>
            </a:r>
            <a:r>
              <a:rPr lang="en-US" sz="2057" dirty="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444222" lvl="1" indent="-222111" algn="l">
              <a:lnSpc>
                <a:spcPts val="2880"/>
              </a:lnSpc>
              <a:buFont typeface="Arial"/>
              <a:buChar char="•"/>
            </a:pPr>
            <a:r>
              <a:rPr lang="en-US" sz="2057" dirty="0" err="1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Capacitación</a:t>
            </a:r>
            <a:r>
              <a:rPr lang="en-US" sz="2057" dirty="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en-US" sz="2057" dirty="0" err="1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Sesión</a:t>
            </a:r>
            <a:r>
              <a:rPr lang="en-US" sz="2057" dirty="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 de </a:t>
            </a:r>
            <a:r>
              <a:rPr lang="en-US" sz="2057" dirty="0" err="1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entrenamiento</a:t>
            </a:r>
            <a:r>
              <a:rPr lang="en-US" sz="2057" dirty="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 para </a:t>
            </a:r>
            <a:r>
              <a:rPr lang="en-US" sz="2057" dirty="0" err="1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uso</a:t>
            </a:r>
            <a:r>
              <a:rPr lang="en-US" sz="2057" dirty="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 del panel.</a:t>
            </a:r>
          </a:p>
          <a:p>
            <a:pPr marL="508990" lvl="1" indent="-254495" algn="l">
              <a:lnSpc>
                <a:spcPts val="3300"/>
              </a:lnSpc>
              <a:buFont typeface="Arial"/>
              <a:buChar char="•"/>
            </a:pPr>
            <a:r>
              <a:rPr lang="en-US" sz="2357" dirty="0" err="1">
                <a:solidFill>
                  <a:srgbClr val="FF3131"/>
                </a:solidFill>
                <a:latin typeface="Georgia"/>
                <a:ea typeface="Georgia"/>
                <a:cs typeface="Georgia"/>
                <a:sym typeface="Georgia"/>
              </a:rPr>
              <a:t>Inversión</a:t>
            </a:r>
            <a:r>
              <a:rPr lang="en-US" sz="2357" dirty="0">
                <a:solidFill>
                  <a:srgbClr val="FF3131"/>
                </a:solidFill>
                <a:latin typeface="Georgia"/>
                <a:ea typeface="Georgia"/>
                <a:cs typeface="Georgia"/>
                <a:sym typeface="Georgia"/>
              </a:rPr>
              <a:t>: $1,000 - $1,400 USD</a:t>
            </a:r>
          </a:p>
          <a:p>
            <a:pPr marL="508990" lvl="1" indent="-254495" algn="l">
              <a:lnSpc>
                <a:spcPts val="3300"/>
              </a:lnSpc>
              <a:buFont typeface="Arial"/>
              <a:buChar char="•"/>
            </a:pPr>
            <a:r>
              <a:rPr lang="en-US" sz="2357" dirty="0" err="1">
                <a:solidFill>
                  <a:srgbClr val="FF3131"/>
                </a:solidFill>
                <a:latin typeface="Georgia"/>
                <a:ea typeface="Georgia"/>
                <a:cs typeface="Georgia"/>
                <a:sym typeface="Georgia"/>
              </a:rPr>
              <a:t>Entrega</a:t>
            </a:r>
            <a:r>
              <a:rPr lang="en-US" sz="2357" dirty="0">
                <a:solidFill>
                  <a:srgbClr val="FF3131"/>
                </a:solidFill>
                <a:latin typeface="Georgia"/>
                <a:ea typeface="Georgia"/>
                <a:cs typeface="Georgia"/>
                <a:sym typeface="Georgia"/>
              </a:rPr>
              <a:t>: 15 - 20 días.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11160" y="3351721"/>
            <a:ext cx="5815128" cy="4955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8"/>
              </a:lnSpc>
              <a:spcBef>
                <a:spcPct val="0"/>
              </a:spcBef>
            </a:pPr>
            <a:r>
              <a:rPr lang="en-US" sz="2148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Dominio total del mercado.</a:t>
            </a:r>
          </a:p>
          <a:p>
            <a:pPr marL="463967" lvl="1" indent="-231983" algn="l">
              <a:lnSpc>
                <a:spcPts val="3008"/>
              </a:lnSpc>
              <a:buFont typeface="Arial"/>
              <a:buChar char="•"/>
            </a:pPr>
            <a:r>
              <a:rPr lang="en-US" sz="2148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Todo lo del Plan Profesional.</a:t>
            </a:r>
          </a:p>
          <a:p>
            <a:pPr marL="463967" lvl="1" indent="-231983" algn="l">
              <a:lnSpc>
                <a:spcPts val="3008"/>
              </a:lnSpc>
              <a:buFont typeface="Arial"/>
              <a:buChar char="•"/>
            </a:pPr>
            <a:r>
              <a:rPr lang="en-US" sz="2148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SEO Mensual: 3 artículos de blog redactados por IA + revisión humana al mes (3 meses).</a:t>
            </a:r>
          </a:p>
          <a:p>
            <a:pPr marL="463967" lvl="1" indent="-231983" algn="l">
              <a:lnSpc>
                <a:spcPts val="3008"/>
              </a:lnSpc>
              <a:buFont typeface="Arial"/>
              <a:buChar char="•"/>
            </a:pPr>
            <a:r>
              <a:rPr lang="en-US" sz="2148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Integración CRM: Conexión directa de leads a WhatsApp Business API o CRM.</a:t>
            </a:r>
          </a:p>
          <a:p>
            <a:pPr marL="463967" lvl="1" indent="-231983" algn="l">
              <a:lnSpc>
                <a:spcPts val="3008"/>
              </a:lnSpc>
              <a:buFont typeface="Arial"/>
              <a:buChar char="•"/>
            </a:pPr>
            <a:r>
              <a:rPr lang="en-US" sz="2148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Sesión de Fotos: Fotografía corporativa profesional incluida.</a:t>
            </a:r>
          </a:p>
          <a:p>
            <a:pPr marL="463967" lvl="1" indent="-231983" algn="l">
              <a:lnSpc>
                <a:spcPts val="3008"/>
              </a:lnSpc>
              <a:buFont typeface="Arial"/>
              <a:buChar char="•"/>
            </a:pPr>
            <a:r>
              <a:rPr lang="en-US" sz="2148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Soporte Prioritario 24/7.</a:t>
            </a:r>
          </a:p>
          <a:p>
            <a:pPr marL="463967" lvl="1" indent="-231983" algn="l">
              <a:lnSpc>
                <a:spcPts val="3008"/>
              </a:lnSpc>
              <a:buFont typeface="Arial"/>
              <a:buChar char="•"/>
            </a:pPr>
            <a:r>
              <a:rPr lang="en-US" sz="2148">
                <a:solidFill>
                  <a:srgbClr val="C1FF72"/>
                </a:solidFill>
                <a:latin typeface="Georgia"/>
                <a:ea typeface="Georgia"/>
                <a:cs typeface="Georgia"/>
                <a:sym typeface="Georgia"/>
              </a:rPr>
              <a:t>Inversión: $1,800 USD + Pago trimestral de mantenimiento ($100).</a:t>
            </a:r>
          </a:p>
          <a:p>
            <a:pPr marL="463967" lvl="1" indent="-231983" algn="l">
              <a:lnSpc>
                <a:spcPts val="3008"/>
              </a:lnSpc>
              <a:buFont typeface="Arial"/>
              <a:buChar char="•"/>
            </a:pPr>
            <a:r>
              <a:rPr lang="en-US" sz="2148">
                <a:solidFill>
                  <a:srgbClr val="C1FF72"/>
                </a:solidFill>
                <a:latin typeface="Georgia"/>
                <a:ea typeface="Georgia"/>
                <a:cs typeface="Georgia"/>
                <a:sym typeface="Georgia"/>
              </a:rPr>
              <a:t>Entrega: 15 - 20 días.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99179" y="9725025"/>
            <a:ext cx="11289643" cy="383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8"/>
              </a:lnSpc>
            </a:pPr>
            <a:r>
              <a:rPr lang="en-US" sz="2148">
                <a:solidFill>
                  <a:srgbClr val="FFDE59"/>
                </a:solidFill>
                <a:latin typeface="Georgia"/>
                <a:ea typeface="Georgia"/>
                <a:cs typeface="Georgia"/>
                <a:sym typeface="Georgia"/>
              </a:rPr>
              <a:t>DESDE EL PLAN PROFESIONAL INCLUYE HOSTING + DOMINIO POR 1 AÑO LICENCIA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3037174" y="5916407"/>
            <a:ext cx="5179371" cy="258969"/>
            <a:chOff x="0" y="0"/>
            <a:chExt cx="2032000" cy="101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32000" cy="101600"/>
            </a:xfrm>
            <a:custGeom>
              <a:avLst/>
              <a:gdLst/>
              <a:ahLst/>
              <a:cxnLst/>
              <a:rect l="l" t="t" r="r" b="b"/>
              <a:pathLst>
                <a:path w="2032000" h="101600">
                  <a:moveTo>
                    <a:pt x="0" y="0"/>
                  </a:moveTo>
                  <a:lnTo>
                    <a:pt x="2032000" y="0"/>
                  </a:lnTo>
                  <a:lnTo>
                    <a:pt x="20320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BD5E1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9306266" y="5916407"/>
            <a:ext cx="5179371" cy="258969"/>
            <a:chOff x="0" y="0"/>
            <a:chExt cx="2032000" cy="10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2000" cy="101600"/>
            </a:xfrm>
            <a:custGeom>
              <a:avLst/>
              <a:gdLst/>
              <a:ahLst/>
              <a:cxnLst/>
              <a:rect l="l" t="t" r="r" b="b"/>
              <a:pathLst>
                <a:path w="2032000" h="101600">
                  <a:moveTo>
                    <a:pt x="0" y="0"/>
                  </a:moveTo>
                  <a:lnTo>
                    <a:pt x="2032000" y="0"/>
                  </a:lnTo>
                  <a:lnTo>
                    <a:pt x="20320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BD5E1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318004" y="2949878"/>
            <a:ext cx="5179371" cy="258969"/>
            <a:chOff x="0" y="0"/>
            <a:chExt cx="2032000" cy="101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2000" cy="101600"/>
            </a:xfrm>
            <a:custGeom>
              <a:avLst/>
              <a:gdLst/>
              <a:ahLst/>
              <a:cxnLst/>
              <a:rect l="l" t="t" r="r" b="b"/>
              <a:pathLst>
                <a:path w="2032000" h="101600">
                  <a:moveTo>
                    <a:pt x="0" y="0"/>
                  </a:moveTo>
                  <a:lnTo>
                    <a:pt x="2032000" y="0"/>
                  </a:lnTo>
                  <a:lnTo>
                    <a:pt x="20320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BD5E1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6197897" y="2949878"/>
            <a:ext cx="5179371" cy="258969"/>
            <a:chOff x="0" y="0"/>
            <a:chExt cx="2032000" cy="10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32000" cy="101600"/>
            </a:xfrm>
            <a:custGeom>
              <a:avLst/>
              <a:gdLst/>
              <a:ahLst/>
              <a:cxnLst/>
              <a:rect l="l" t="t" r="r" b="b"/>
              <a:pathLst>
                <a:path w="2032000" h="101600">
                  <a:moveTo>
                    <a:pt x="0" y="0"/>
                  </a:moveTo>
                  <a:lnTo>
                    <a:pt x="2032000" y="0"/>
                  </a:lnTo>
                  <a:lnTo>
                    <a:pt x="20320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BD5E1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12368822" y="2949878"/>
            <a:ext cx="5179371" cy="258969"/>
            <a:chOff x="0" y="0"/>
            <a:chExt cx="2032000" cy="101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32000" cy="101600"/>
            </a:xfrm>
            <a:custGeom>
              <a:avLst/>
              <a:gdLst/>
              <a:ahLst/>
              <a:cxnLst/>
              <a:rect l="l" t="t" r="r" b="b"/>
              <a:pathLst>
                <a:path w="2032000" h="101600">
                  <a:moveTo>
                    <a:pt x="0" y="0"/>
                  </a:moveTo>
                  <a:lnTo>
                    <a:pt x="2032000" y="0"/>
                  </a:lnTo>
                  <a:lnTo>
                    <a:pt x="20320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CBD5E1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5756343" y="3361246"/>
            <a:ext cx="6010124" cy="589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  <a:spcBef>
                <a:spcPct val="0"/>
              </a:spcBef>
            </a:pPr>
            <a:r>
              <a:rPr lang="en-US" sz="2057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Infraestructura completa para firmas en crecimiento.</a:t>
            </a:r>
          </a:p>
          <a:p>
            <a:pPr marL="444222" lvl="1" indent="-222111" algn="l">
              <a:lnSpc>
                <a:spcPts val="2880"/>
              </a:lnSpc>
              <a:buFont typeface="Arial"/>
              <a:buChar char="•"/>
            </a:pPr>
            <a:r>
              <a:rPr lang="en-US" sz="2057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Arquitectura Multi-página: Inicio, Equipo, Especialidades, Blog, Contacto.</a:t>
            </a:r>
          </a:p>
          <a:p>
            <a:pPr marL="444222" lvl="1" indent="-222111" algn="l">
              <a:lnSpc>
                <a:spcPts val="2880"/>
              </a:lnSpc>
              <a:buFont typeface="Arial"/>
              <a:buChar char="•"/>
            </a:pPr>
            <a:r>
              <a:rPr lang="en-US" sz="2057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CMS Autoadministrable (Sanity): Gestión de Blog, Abogados y Casos.</a:t>
            </a:r>
          </a:p>
          <a:p>
            <a:pPr marL="444222" lvl="1" indent="-222111" algn="l">
              <a:lnSpc>
                <a:spcPts val="2880"/>
              </a:lnSpc>
              <a:buFont typeface="Arial"/>
              <a:buChar char="•"/>
            </a:pPr>
            <a:r>
              <a:rPr lang="en-US" sz="2057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Tecnología Next.js: Carga instantánea y SEO avanzado.</a:t>
            </a:r>
          </a:p>
          <a:p>
            <a:pPr marL="444222" lvl="1" indent="-222111" algn="l">
              <a:lnSpc>
                <a:spcPts val="2880"/>
              </a:lnSpc>
              <a:buFont typeface="Arial"/>
              <a:buChar char="•"/>
            </a:pPr>
            <a:r>
              <a:rPr lang="en-US" sz="2057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Módulos Premium: Modales interactivos, Galería de Casos de Éxito.</a:t>
            </a:r>
          </a:p>
          <a:p>
            <a:pPr marL="444222" lvl="1" indent="-222111" algn="l">
              <a:lnSpc>
                <a:spcPts val="2880"/>
              </a:lnSpc>
              <a:buFont typeface="Arial"/>
              <a:buChar char="•"/>
            </a:pPr>
            <a:r>
              <a:rPr lang="en-US" sz="2057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Legal Tech: Página de Privacidad y Aviso Legal integrados.</a:t>
            </a:r>
          </a:p>
          <a:p>
            <a:pPr marL="444222" lvl="1" indent="-222111" algn="l">
              <a:lnSpc>
                <a:spcPts val="2880"/>
              </a:lnSpc>
              <a:buFont typeface="Arial"/>
              <a:buChar char="•"/>
            </a:pPr>
            <a:r>
              <a:rPr lang="en-US" sz="2057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Capacitación: Sesión de entrenamiento para uso del panel.</a:t>
            </a:r>
          </a:p>
          <a:p>
            <a:pPr marL="508990" lvl="1" indent="-254495" algn="l">
              <a:lnSpc>
                <a:spcPts val="3300"/>
              </a:lnSpc>
              <a:buFont typeface="Arial"/>
              <a:buChar char="•"/>
            </a:pPr>
            <a:r>
              <a:rPr lang="en-US" sz="2357">
                <a:solidFill>
                  <a:srgbClr val="FF3131"/>
                </a:solidFill>
                <a:latin typeface="Georgia"/>
                <a:ea typeface="Georgia"/>
                <a:cs typeface="Georgia"/>
                <a:sym typeface="Georgia"/>
              </a:rPr>
              <a:t>Inversión: $700 - $1,050 USD</a:t>
            </a:r>
          </a:p>
          <a:p>
            <a:pPr marL="508990" lvl="1" indent="-254495" algn="l">
              <a:lnSpc>
                <a:spcPts val="3300"/>
              </a:lnSpc>
              <a:buFont typeface="Arial"/>
              <a:buChar char="•"/>
            </a:pPr>
            <a:r>
              <a:rPr lang="en-US" sz="2357">
                <a:solidFill>
                  <a:srgbClr val="FF3131"/>
                </a:solidFill>
                <a:latin typeface="Georgia"/>
                <a:ea typeface="Georgia"/>
                <a:cs typeface="Georgia"/>
                <a:sym typeface="Georgia"/>
              </a:rPr>
              <a:t>Entrega: 15 - 20 días.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4226510" y="623792"/>
            <a:ext cx="2703829" cy="1554701"/>
          </a:xfrm>
          <a:custGeom>
            <a:avLst/>
            <a:gdLst/>
            <a:ahLst/>
            <a:cxnLst/>
            <a:rect l="l" t="t" r="r" b="b"/>
            <a:pathLst>
              <a:path w="2703829" h="1554701">
                <a:moveTo>
                  <a:pt x="0" y="0"/>
                </a:moveTo>
                <a:lnTo>
                  <a:pt x="2703828" y="0"/>
                </a:lnTo>
                <a:lnTo>
                  <a:pt x="2703828" y="1554702"/>
                </a:lnTo>
                <a:lnTo>
                  <a:pt x="0" y="1554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226510" y="9078812"/>
            <a:ext cx="1124623" cy="664934"/>
          </a:xfrm>
          <a:custGeom>
            <a:avLst/>
            <a:gdLst/>
            <a:ahLst/>
            <a:cxnLst/>
            <a:rect l="l" t="t" r="r" b="b"/>
            <a:pathLst>
              <a:path w="1124623" h="664934">
                <a:moveTo>
                  <a:pt x="0" y="0"/>
                </a:moveTo>
                <a:lnTo>
                  <a:pt x="1124623" y="0"/>
                </a:lnTo>
                <a:lnTo>
                  <a:pt x="1124623" y="664934"/>
                </a:lnTo>
                <a:lnTo>
                  <a:pt x="0" y="6649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614267"/>
            <a:ext cx="11924705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b="1">
                <a:solidFill>
                  <a:srgbClr val="CBD5E1"/>
                </a:solidFill>
                <a:latin typeface="Georgia Bold"/>
                <a:ea typeface="Georgia Bold"/>
                <a:cs typeface="Georgia Bold"/>
                <a:sym typeface="Georgia Bold"/>
              </a:rPr>
              <a:t>Plan Promoción válido para hoy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9092" y="2346283"/>
            <a:ext cx="452258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PLAN ESENCIAL (Landing Page)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65848" y="2346283"/>
            <a:ext cx="5843468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PLAN PROFESIONAL  (RECOMENDADO)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68822" y="2311844"/>
            <a:ext cx="5332875" cy="45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6"/>
              </a:lnSpc>
              <a:spcBef>
                <a:spcPct val="0"/>
              </a:spcBef>
            </a:pPr>
            <a:r>
              <a:rPr lang="en-US" sz="2575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PLAN CORPORATIVO (Full Agency)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9123" y="3408581"/>
            <a:ext cx="5162526" cy="398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Para firmas que solo buscan presencia básica.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endParaRPr lang="en-US" sz="2299">
              <a:solidFill>
                <a:srgbClr val="CBD5E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Sitio One-Page (Secciones en una sola página).</a:t>
            </a:r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Diseño responsive básico.</a:t>
            </a:r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Formulario de contacto.</a:t>
            </a:r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Hosting básico.</a:t>
            </a:r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65EB"/>
                </a:solidFill>
                <a:latin typeface="Georgia"/>
                <a:ea typeface="Georgia"/>
                <a:cs typeface="Georgia"/>
                <a:sym typeface="Georgia"/>
              </a:rPr>
              <a:t>Inversión: $400 - $700 USD</a:t>
            </a:r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65EB"/>
                </a:solidFill>
                <a:latin typeface="Georgia"/>
                <a:ea typeface="Georgia"/>
                <a:cs typeface="Georgia"/>
                <a:sym typeface="Georgia"/>
              </a:rPr>
              <a:t>Entrega: 10 días.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11160" y="3351721"/>
            <a:ext cx="5815128" cy="4955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8"/>
              </a:lnSpc>
              <a:spcBef>
                <a:spcPct val="0"/>
              </a:spcBef>
            </a:pPr>
            <a:r>
              <a:rPr lang="en-US" sz="2148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Dominio total del mercado.</a:t>
            </a:r>
          </a:p>
          <a:p>
            <a:pPr marL="463967" lvl="1" indent="-231983" algn="l">
              <a:lnSpc>
                <a:spcPts val="3008"/>
              </a:lnSpc>
              <a:buFont typeface="Arial"/>
              <a:buChar char="•"/>
            </a:pPr>
            <a:r>
              <a:rPr lang="en-US" sz="2148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Todo lo del Plan Profesional.</a:t>
            </a:r>
          </a:p>
          <a:p>
            <a:pPr marL="463967" lvl="1" indent="-231983" algn="l">
              <a:lnSpc>
                <a:spcPts val="3008"/>
              </a:lnSpc>
              <a:buFont typeface="Arial"/>
              <a:buChar char="•"/>
            </a:pPr>
            <a:r>
              <a:rPr lang="en-US" sz="2148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SEO Mensual: 3 artículos de blog redactados por IA + revisión humana al mes (3 meses).</a:t>
            </a:r>
          </a:p>
          <a:p>
            <a:pPr marL="463967" lvl="1" indent="-231983" algn="l">
              <a:lnSpc>
                <a:spcPts val="3008"/>
              </a:lnSpc>
              <a:buFont typeface="Arial"/>
              <a:buChar char="•"/>
            </a:pPr>
            <a:r>
              <a:rPr lang="en-US" sz="2148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Integración CRM: Conexión directa de leads a WhatsApp Business API o CRM.</a:t>
            </a:r>
          </a:p>
          <a:p>
            <a:pPr marL="463967" lvl="1" indent="-231983" algn="l">
              <a:lnSpc>
                <a:spcPts val="3008"/>
              </a:lnSpc>
              <a:buFont typeface="Arial"/>
              <a:buChar char="•"/>
            </a:pPr>
            <a:r>
              <a:rPr lang="en-US" sz="2148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Sesión de Fotos: Fotografía corporativa profesional incluida.</a:t>
            </a:r>
          </a:p>
          <a:p>
            <a:pPr marL="463967" lvl="1" indent="-231983" algn="l">
              <a:lnSpc>
                <a:spcPts val="3008"/>
              </a:lnSpc>
              <a:buFont typeface="Arial"/>
              <a:buChar char="•"/>
            </a:pPr>
            <a:r>
              <a:rPr lang="en-US" sz="2148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Soporte Prioritario 24/7.</a:t>
            </a:r>
          </a:p>
          <a:p>
            <a:pPr marL="463967" lvl="1" indent="-231983" algn="l">
              <a:lnSpc>
                <a:spcPts val="3008"/>
              </a:lnSpc>
              <a:buFont typeface="Arial"/>
              <a:buChar char="•"/>
            </a:pPr>
            <a:r>
              <a:rPr lang="en-US" sz="2148">
                <a:solidFill>
                  <a:srgbClr val="C1FF72"/>
                </a:solidFill>
                <a:latin typeface="Georgia"/>
                <a:ea typeface="Georgia"/>
                <a:cs typeface="Georgia"/>
                <a:sym typeface="Georgia"/>
              </a:rPr>
              <a:t>Inversión: $1,200 USD + Pago mensual de mantenimiento ($50).</a:t>
            </a:r>
          </a:p>
          <a:p>
            <a:pPr marL="463967" lvl="1" indent="-231983" algn="l">
              <a:lnSpc>
                <a:spcPts val="3008"/>
              </a:lnSpc>
              <a:buFont typeface="Arial"/>
              <a:buChar char="•"/>
            </a:pPr>
            <a:r>
              <a:rPr lang="en-US" sz="2148">
                <a:solidFill>
                  <a:srgbClr val="C1FF72"/>
                </a:solidFill>
                <a:latin typeface="Georgia"/>
                <a:ea typeface="Georgia"/>
                <a:cs typeface="Georgia"/>
                <a:sym typeface="Georgia"/>
              </a:rPr>
              <a:t>Entrega: 15 - 20 días.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499179" y="9725025"/>
            <a:ext cx="11289643" cy="383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8"/>
              </a:lnSpc>
            </a:pPr>
            <a:r>
              <a:rPr lang="en-US" sz="2148">
                <a:solidFill>
                  <a:srgbClr val="FFDE59"/>
                </a:solidFill>
                <a:latin typeface="Georgia"/>
                <a:ea typeface="Georgia"/>
                <a:cs typeface="Georgia"/>
                <a:sym typeface="Georgia"/>
              </a:rPr>
              <a:t>DESDE EL PLAN PROFESIONAL INCLUYE HOSTING + DOMINIO POR 1 AÑO LICENCIA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63381" y="0"/>
            <a:ext cx="8619649" cy="14487525"/>
          </a:xfrm>
          <a:custGeom>
            <a:avLst/>
            <a:gdLst/>
            <a:ahLst/>
            <a:cxnLst/>
            <a:rect l="l" t="t" r="r" b="b"/>
            <a:pathLst>
              <a:path w="8619649" h="14487525">
                <a:moveTo>
                  <a:pt x="0" y="0"/>
                </a:moveTo>
                <a:lnTo>
                  <a:pt x="8619649" y="0"/>
                </a:lnTo>
                <a:lnTo>
                  <a:pt x="8619649" y="14487525"/>
                </a:lnTo>
                <a:lnTo>
                  <a:pt x="0" y="14487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416" r="-2041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92100" y="2191187"/>
            <a:ext cx="12703799" cy="635190"/>
            <a:chOff x="0" y="0"/>
            <a:chExt cx="2032000" cy="101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32000" cy="101600"/>
            </a:xfrm>
            <a:custGeom>
              <a:avLst/>
              <a:gdLst/>
              <a:ahLst/>
              <a:cxnLst/>
              <a:rect l="l" t="t" r="r" b="b"/>
              <a:pathLst>
                <a:path w="2032000" h="101600">
                  <a:moveTo>
                    <a:pt x="0" y="0"/>
                  </a:moveTo>
                  <a:lnTo>
                    <a:pt x="2032000" y="0"/>
                  </a:lnTo>
                  <a:lnTo>
                    <a:pt x="2032000" y="101600"/>
                  </a:lnTo>
                  <a:lnTo>
                    <a:pt x="0" y="101600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3785324" y="960163"/>
            <a:ext cx="10315190" cy="110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>
                <a:solidFill>
                  <a:srgbClr val="FFFFFF"/>
                </a:solidFill>
                <a:latin typeface="Georgia Bold"/>
                <a:ea typeface="Georgia Bold"/>
                <a:cs typeface="Georgia Bold"/>
                <a:sym typeface="Georgia Bold"/>
              </a:rPr>
              <a:t>Elevemos el Estándar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15528" y="2759702"/>
            <a:ext cx="1105478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CBD5E1"/>
                </a:solidFill>
                <a:latin typeface="Georgia"/>
                <a:ea typeface="Georgia"/>
                <a:cs typeface="Georgia"/>
                <a:sym typeface="Georgia"/>
              </a:rPr>
              <a:t>La excelencia legal merece una representación digital impecable.</a:t>
            </a:r>
          </a:p>
        </p:txBody>
      </p:sp>
      <p:sp>
        <p:nvSpPr>
          <p:cNvPr id="7" name="Freeform 7"/>
          <p:cNvSpPr/>
          <p:nvPr/>
        </p:nvSpPr>
        <p:spPr>
          <a:xfrm>
            <a:off x="7143872" y="3757168"/>
            <a:ext cx="4000257" cy="1553328"/>
          </a:xfrm>
          <a:custGeom>
            <a:avLst/>
            <a:gdLst/>
            <a:ahLst/>
            <a:cxnLst/>
            <a:rect l="l" t="t" r="r" b="b"/>
            <a:pathLst>
              <a:path w="4000257" h="1553328">
                <a:moveTo>
                  <a:pt x="0" y="0"/>
                </a:moveTo>
                <a:lnTo>
                  <a:pt x="4000256" y="0"/>
                </a:lnTo>
                <a:lnTo>
                  <a:pt x="4000256" y="1553328"/>
                </a:lnTo>
                <a:lnTo>
                  <a:pt x="0" y="15533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001" t="-135092" b="-364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143872" y="5612637"/>
            <a:ext cx="4543095" cy="102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1943">
                <a:gradFill>
                  <a:gsLst>
                    <a:gs pos="0">
                      <a:srgbClr val="858489">
                        <a:alpha val="100000"/>
                      </a:srgbClr>
                    </a:gs>
                    <a:gs pos="25000">
                      <a:srgbClr val="E7E4EF">
                        <a:alpha val="100000"/>
                      </a:srgbClr>
                    </a:gs>
                    <a:gs pos="50000">
                      <a:srgbClr val="858489">
                        <a:alpha val="100000"/>
                      </a:srgbClr>
                    </a:gs>
                    <a:gs pos="75000">
                      <a:srgbClr val="B9B9B9">
                        <a:alpha val="100000"/>
                      </a:srgbClr>
                    </a:gs>
                    <a:gs pos="100000">
                      <a:srgbClr val="858489">
                        <a:alpha val="100000"/>
                      </a:srgbClr>
                    </a:gs>
                  </a:gsLst>
                  <a:lin ang="5400000"/>
                </a:gradFill>
                <a:latin typeface="Georgia"/>
                <a:ea typeface="Georgia"/>
                <a:cs typeface="Georgia"/>
                <a:sym typeface="Georgia"/>
              </a:rPr>
              <a:t>Realizado por: Manuel Murguía</a:t>
            </a:r>
          </a:p>
          <a:p>
            <a:pPr algn="l">
              <a:lnSpc>
                <a:spcPts val="2720"/>
              </a:lnSpc>
            </a:pPr>
            <a:r>
              <a:rPr lang="en-US" sz="1943">
                <a:gradFill>
                  <a:gsLst>
                    <a:gs pos="0">
                      <a:srgbClr val="858489">
                        <a:alpha val="100000"/>
                      </a:srgbClr>
                    </a:gs>
                    <a:gs pos="25000">
                      <a:srgbClr val="E7E4EF">
                        <a:alpha val="100000"/>
                      </a:srgbClr>
                    </a:gs>
                    <a:gs pos="50000">
                      <a:srgbClr val="858489">
                        <a:alpha val="100000"/>
                      </a:srgbClr>
                    </a:gs>
                    <a:gs pos="75000">
                      <a:srgbClr val="B9B9B9">
                        <a:alpha val="100000"/>
                      </a:srgbClr>
                    </a:gs>
                    <a:gs pos="100000">
                      <a:srgbClr val="858489">
                        <a:alpha val="100000"/>
                      </a:srgbClr>
                    </a:gs>
                  </a:gsLst>
                  <a:lin ang="5400000"/>
                </a:gradFill>
                <a:latin typeface="Georgia"/>
                <a:ea typeface="Georgia"/>
                <a:cs typeface="Georgia"/>
                <a:sym typeface="Georgia"/>
              </a:rPr>
              <a:t>Ingeniero de Sistemas</a:t>
            </a:r>
          </a:p>
          <a:p>
            <a:pPr algn="l">
              <a:lnSpc>
                <a:spcPts val="2720"/>
              </a:lnSpc>
            </a:pPr>
            <a:r>
              <a:rPr lang="en-US" sz="1943">
                <a:gradFill>
                  <a:gsLst>
                    <a:gs pos="0">
                      <a:srgbClr val="858489">
                        <a:alpha val="100000"/>
                      </a:srgbClr>
                    </a:gs>
                    <a:gs pos="25000">
                      <a:srgbClr val="E7E4EF">
                        <a:alpha val="100000"/>
                      </a:srgbClr>
                    </a:gs>
                    <a:gs pos="50000">
                      <a:srgbClr val="858489">
                        <a:alpha val="100000"/>
                      </a:srgbClr>
                    </a:gs>
                    <a:gs pos="75000">
                      <a:srgbClr val="B9B9B9">
                        <a:alpha val="100000"/>
                      </a:srgbClr>
                    </a:gs>
                    <a:gs pos="100000">
                      <a:srgbClr val="858489">
                        <a:alpha val="100000"/>
                      </a:srgbClr>
                    </a:gs>
                  </a:gsLst>
                  <a:lin ang="5400000"/>
                </a:gradFill>
                <a:latin typeface="Georgia"/>
                <a:ea typeface="Georgia"/>
                <a:cs typeface="Georgia"/>
                <a:sym typeface="Georgia"/>
              </a:rPr>
              <a:t>Especialidad: Developer y Ciberseguridad  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0839640" y="0"/>
            <a:ext cx="8619649" cy="14487525"/>
          </a:xfrm>
          <a:custGeom>
            <a:avLst/>
            <a:gdLst/>
            <a:ahLst/>
            <a:cxnLst/>
            <a:rect l="l" t="t" r="r" b="b"/>
            <a:pathLst>
              <a:path w="8619649" h="14487525">
                <a:moveTo>
                  <a:pt x="8619649" y="0"/>
                </a:moveTo>
                <a:lnTo>
                  <a:pt x="0" y="0"/>
                </a:lnTo>
                <a:lnTo>
                  <a:pt x="0" y="14487525"/>
                </a:lnTo>
                <a:lnTo>
                  <a:pt x="8619649" y="14487525"/>
                </a:lnTo>
                <a:lnTo>
                  <a:pt x="8619649" y="0"/>
                </a:lnTo>
                <a:close/>
              </a:path>
            </a:pathLst>
          </a:custGeom>
          <a:blipFill>
            <a:blip r:embed="rId3"/>
            <a:stretch>
              <a:fillRect l="-20416" r="-20416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870</Words>
  <Application>Microsoft Office PowerPoint</Application>
  <PresentationFormat>Personalizado</PresentationFormat>
  <Paragraphs>121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Montserrat</vt:lpstr>
      <vt:lpstr>Georgia Italics</vt:lpstr>
      <vt:lpstr>Georgia</vt:lpstr>
      <vt:lpstr>Calibri</vt:lpstr>
      <vt:lpstr>Georgia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Propuesta Transformación Digital.pptx</dc:title>
  <cp:lastModifiedBy>Jose Manuel CONTRERAS MURGUIA</cp:lastModifiedBy>
  <cp:revision>2</cp:revision>
  <dcterms:created xsi:type="dcterms:W3CDTF">2006-08-16T00:00:00Z</dcterms:created>
  <dcterms:modified xsi:type="dcterms:W3CDTF">2025-12-27T22:18:11Z</dcterms:modified>
  <dc:identifier>DAG6-Y8q9UE</dc:identifier>
</cp:coreProperties>
</file>